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1270000" y="4249191"/>
            <a:ext cx="10464800" cy="64561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st 어플리케이션 구현 : 1단계 어플리케이션 적용"/>
          <p:cNvSpPr txBox="1"/>
          <p:nvPr/>
        </p:nvSpPr>
        <p:spPr>
          <a:xfrm>
            <a:off x="1247933" y="2600383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304" name="2 단계"/>
          <p:cNvSpPr txBox="1"/>
          <p:nvPr/>
        </p:nvSpPr>
        <p:spPr>
          <a:xfrm>
            <a:off x="873614" y="1965112"/>
            <a:ext cx="2094380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07" name="그룹"/>
          <p:cNvGrpSpPr/>
          <p:nvPr/>
        </p:nvGrpSpPr>
        <p:grpSpPr>
          <a:xfrm>
            <a:off x="8022538" y="3807469"/>
            <a:ext cx="4196634" cy="4352657"/>
            <a:chOff x="0" y="0"/>
            <a:chExt cx="4196632" cy="4352656"/>
          </a:xfrm>
        </p:grpSpPr>
        <p:pic>
          <p:nvPicPr>
            <p:cNvPr id="305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3" cy="3386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-1" y="-1"/>
              <a:ext cx="4196634" cy="435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그룹"/>
          <p:cNvGrpSpPr/>
          <p:nvPr/>
        </p:nvGrpSpPr>
        <p:grpSpPr>
          <a:xfrm>
            <a:off x="1984336" y="3569917"/>
            <a:ext cx="2813899" cy="5830397"/>
            <a:chOff x="0" y="0"/>
            <a:chExt cx="2813898" cy="5830395"/>
          </a:xfrm>
        </p:grpSpPr>
        <p:sp>
          <p:nvSpPr>
            <p:cNvPr id="308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0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pic>
        <p:nvPicPr>
          <p:cNvPr id="312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29" b="50000"/>
          <a:stretch>
            <a:fillRect/>
          </a:stretch>
        </p:blipFill>
        <p:spPr>
          <a:xfrm>
            <a:off x="1304316" y="3899296"/>
            <a:ext cx="4173917" cy="1954901"/>
          </a:xfrm>
          <a:prstGeom prst="rect">
            <a:avLst/>
          </a:prstGeom>
          <a:ln w="25400">
            <a:solidFill>
              <a:srgbClr val="FE9301"/>
            </a:solidFill>
          </a:ln>
        </p:spPr>
      </p:pic>
      <p:grpSp>
        <p:nvGrpSpPr>
          <p:cNvPr id="315" name="디바이스에서 측정한 사용자의 위치 좌표"/>
          <p:cNvGrpSpPr/>
          <p:nvPr/>
        </p:nvGrpSpPr>
        <p:grpSpPr>
          <a:xfrm>
            <a:off x="688025" y="7231169"/>
            <a:ext cx="5406521" cy="848782"/>
            <a:chOff x="-404046" y="-89033"/>
            <a:chExt cx="5406519" cy="848780"/>
          </a:xfrm>
        </p:grpSpPr>
        <p:sp>
          <p:nvSpPr>
            <p:cNvPr id="313" name="직사각형"/>
            <p:cNvSpPr/>
            <p:nvPr/>
          </p:nvSpPr>
          <p:spPr>
            <a:xfrm>
              <a:off x="-1" y="0"/>
              <a:ext cx="4598428" cy="6707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14" name="디바이스에서 측정한…"/>
            <p:cNvSpPr txBox="1"/>
            <p:nvPr/>
          </p:nvSpPr>
          <p:spPr>
            <a:xfrm>
              <a:off x="-404047" y="-89034"/>
              <a:ext cx="5406521" cy="848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  <a:r>
                <a:t>디바이스에서 측정한 </a:t>
              </a:r>
            </a:p>
            <a:p>
              <a:pPr>
                <a:defRPr sz="1800"/>
              </a:pPr>
              <a:r>
                <a:t>사용자의 위치 좌표</a:t>
              </a:r>
            </a:p>
          </p:txBody>
        </p:sp>
      </p:grpSp>
      <p:sp>
        <p:nvSpPr>
          <p:cNvPr id="316" name="화살표"/>
          <p:cNvSpPr/>
          <p:nvPr/>
        </p:nvSpPr>
        <p:spPr>
          <a:xfrm>
            <a:off x="5867398" y="598396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2"/>
      <p:bldP build="whole" bldLvl="1" animBg="1" rev="0" advAuto="0" spid="3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9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22" name="2 단계"/>
          <p:cNvSpPr txBox="1"/>
          <p:nvPr/>
        </p:nvSpPr>
        <p:spPr>
          <a:xfrm>
            <a:off x="873614" y="1965112"/>
            <a:ext cx="200440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23" name="화살표"/>
          <p:cNvSpPr/>
          <p:nvPr/>
        </p:nvSpPr>
        <p:spPr>
          <a:xfrm>
            <a:off x="4008168" y="5364688"/>
            <a:ext cx="3565814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24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2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30" name="사용자의 위치 좌표"/>
          <p:cNvGrpSpPr/>
          <p:nvPr/>
        </p:nvGrpSpPr>
        <p:grpSpPr>
          <a:xfrm>
            <a:off x="1534293" y="4543850"/>
            <a:ext cx="2510617" cy="532191"/>
            <a:chOff x="0" y="0"/>
            <a:chExt cx="2510616" cy="532189"/>
          </a:xfrm>
        </p:grpSpPr>
        <p:sp>
          <p:nvSpPr>
            <p:cNvPr id="328" name="직사각형"/>
            <p:cNvSpPr/>
            <p:nvPr/>
          </p:nvSpPr>
          <p:spPr>
            <a:xfrm>
              <a:off x="0" y="0"/>
              <a:ext cx="2510617" cy="53219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9" name="사용자의 위치 좌표"/>
            <p:cNvSpPr txBox="1"/>
            <p:nvPr/>
          </p:nvSpPr>
          <p:spPr>
            <a:xfrm>
              <a:off x="0" y="63072"/>
              <a:ext cx="2510617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사용자의 위치 좌표</a:t>
              </a:r>
            </a:p>
          </p:txBody>
        </p:sp>
      </p:grpSp>
      <p:grpSp>
        <p:nvGrpSpPr>
          <p:cNvPr id="333" name="위치에 해당하는…"/>
          <p:cNvGrpSpPr/>
          <p:nvPr/>
        </p:nvGrpSpPr>
        <p:grpSpPr>
          <a:xfrm>
            <a:off x="1534293" y="5502259"/>
            <a:ext cx="2510617" cy="796292"/>
            <a:chOff x="0" y="0"/>
            <a:chExt cx="2510616" cy="796291"/>
          </a:xfrm>
        </p:grpSpPr>
        <p:sp>
          <p:nvSpPr>
            <p:cNvPr id="331" name="직사각형"/>
            <p:cNvSpPr/>
            <p:nvPr/>
          </p:nvSpPr>
          <p:spPr>
            <a:xfrm>
              <a:off x="0" y="-1"/>
              <a:ext cx="2510617" cy="7962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2" name="위치에 해당하는…"/>
            <p:cNvSpPr txBox="1"/>
            <p:nvPr/>
          </p:nvSpPr>
          <p:spPr>
            <a:xfrm>
              <a:off x="0" y="39585"/>
              <a:ext cx="2510617" cy="717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위치에 해당하는 </a:t>
              </a:r>
            </a:p>
            <a:p>
              <a:pPr>
                <a:defRPr sz="1800"/>
              </a:pPr>
              <a:r>
                <a:t>구역 Geohash</a:t>
              </a:r>
            </a:p>
          </p:txBody>
        </p:sp>
      </p:grpSp>
      <p:grpSp>
        <p:nvGrpSpPr>
          <p:cNvPr id="336" name="해당 Geohash에…"/>
          <p:cNvGrpSpPr/>
          <p:nvPr/>
        </p:nvGrpSpPr>
        <p:grpSpPr>
          <a:xfrm>
            <a:off x="1534293" y="7162704"/>
            <a:ext cx="2510617" cy="1475814"/>
            <a:chOff x="0" y="0"/>
            <a:chExt cx="2510616" cy="1475813"/>
          </a:xfrm>
        </p:grpSpPr>
        <p:sp>
          <p:nvSpPr>
            <p:cNvPr id="334" name="직사각형"/>
            <p:cNvSpPr/>
            <p:nvPr/>
          </p:nvSpPr>
          <p:spPr>
            <a:xfrm>
              <a:off x="0" y="-1"/>
              <a:ext cx="2510617" cy="14758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5" name="해당 Geohash에…"/>
            <p:cNvSpPr txBox="1"/>
            <p:nvPr/>
          </p:nvSpPr>
          <p:spPr>
            <a:xfrm>
              <a:off x="0" y="233296"/>
              <a:ext cx="2510617" cy="1009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해당 Geohash에</a:t>
              </a:r>
            </a:p>
            <a:p>
              <a:pPr>
                <a:defRPr sz="1800"/>
              </a:pPr>
              <a:r>
                <a:t>포함된 위치정보</a:t>
              </a:r>
            </a:p>
            <a:p>
              <a:pPr>
                <a:defRPr sz="1800"/>
              </a:pPr>
              <a:r>
                <a:t>JSON Data</a:t>
              </a:r>
            </a:p>
          </p:txBody>
        </p:sp>
      </p:grpSp>
      <p:grpSp>
        <p:nvGrpSpPr>
          <p:cNvPr id="340" name="그룹"/>
          <p:cNvGrpSpPr/>
          <p:nvPr/>
        </p:nvGrpSpPr>
        <p:grpSpPr>
          <a:xfrm>
            <a:off x="7552039" y="4596114"/>
            <a:ext cx="4681665" cy="3778005"/>
            <a:chOff x="0" y="0"/>
            <a:chExt cx="4681664" cy="3778004"/>
          </a:xfrm>
        </p:grpSpPr>
        <p:sp>
          <p:nvSpPr>
            <p:cNvPr id="337" name="직사각형"/>
            <p:cNvSpPr/>
            <p:nvPr/>
          </p:nvSpPr>
          <p:spPr>
            <a:xfrm>
              <a:off x="252214" y="259178"/>
              <a:ext cx="4177351" cy="2528138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8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7" cy="124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컴퓨터"/>
            <p:cNvSpPr/>
            <p:nvPr/>
          </p:nvSpPr>
          <p:spPr>
            <a:xfrm>
              <a:off x="-1" y="-1"/>
              <a:ext cx="4681665" cy="377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1" name="WalkOn 서버"/>
          <p:cNvSpPr txBox="1"/>
          <p:nvPr/>
        </p:nvSpPr>
        <p:spPr>
          <a:xfrm>
            <a:off x="8202493" y="3984854"/>
            <a:ext cx="322253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WalkOn 서버</a:t>
            </a:r>
          </a:p>
        </p:txBody>
      </p:sp>
      <p:sp>
        <p:nvSpPr>
          <p:cNvPr id="342" name="Request"/>
          <p:cNvSpPr txBox="1"/>
          <p:nvPr/>
        </p:nvSpPr>
        <p:spPr>
          <a:xfrm>
            <a:off x="4327256" y="5126988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343" name="화살표"/>
          <p:cNvSpPr/>
          <p:nvPr/>
        </p:nvSpPr>
        <p:spPr>
          <a:xfrm flipH="1">
            <a:off x="4097442" y="6951412"/>
            <a:ext cx="3442673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Response"/>
          <p:cNvSpPr txBox="1"/>
          <p:nvPr/>
        </p:nvSpPr>
        <p:spPr>
          <a:xfrm>
            <a:off x="5103021" y="7760582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Response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2789600" y="5061293"/>
            <a:ext cx="1904020" cy="411733"/>
            <a:chOff x="0" y="0"/>
            <a:chExt cx="1904019" cy="411732"/>
          </a:xfrm>
        </p:grpSpPr>
        <p:sp>
          <p:nvSpPr>
            <p:cNvPr id="345" name="선"/>
            <p:cNvSpPr/>
            <p:nvPr/>
          </p:nvSpPr>
          <p:spPr>
            <a:xfrm flipH="1">
              <a:off x="-1" y="26293"/>
              <a:ext cx="3" cy="365565"/>
            </a:xfrm>
            <a:prstGeom prst="line">
              <a:avLst/>
            </a:prstGeom>
            <a:noFill/>
            <a:ln w="25400" cap="flat">
              <a:solidFill>
                <a:srgbClr val="FE93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6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000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50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51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53" name="2 단계"/>
          <p:cNvSpPr txBox="1"/>
          <p:nvPr/>
        </p:nvSpPr>
        <p:spPr>
          <a:xfrm>
            <a:off x="873614" y="1965112"/>
            <a:ext cx="171435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56" name="그룹"/>
          <p:cNvGrpSpPr/>
          <p:nvPr/>
        </p:nvGrpSpPr>
        <p:grpSpPr>
          <a:xfrm>
            <a:off x="7978100" y="4088336"/>
            <a:ext cx="4196634" cy="4347872"/>
            <a:chOff x="0" y="0"/>
            <a:chExt cx="4196632" cy="4347870"/>
          </a:xfrm>
        </p:grpSpPr>
        <p:pic>
          <p:nvPicPr>
            <p:cNvPr id="354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4" cy="3331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4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"/>
          <p:cNvGrpSpPr/>
          <p:nvPr/>
        </p:nvGrpSpPr>
        <p:grpSpPr>
          <a:xfrm>
            <a:off x="1487323" y="3843688"/>
            <a:ext cx="2642661" cy="5475590"/>
            <a:chOff x="0" y="0"/>
            <a:chExt cx="2642660" cy="5475588"/>
          </a:xfrm>
        </p:grpSpPr>
        <p:grpSp>
          <p:nvGrpSpPr>
            <p:cNvPr id="360" name="그룹"/>
            <p:cNvGrpSpPr/>
            <p:nvPr/>
          </p:nvGrpSpPr>
          <p:grpSpPr>
            <a:xfrm>
              <a:off x="0" y="-1"/>
              <a:ext cx="2642661" cy="5475590"/>
              <a:chOff x="0" y="0"/>
              <a:chExt cx="2642660" cy="5475588"/>
            </a:xfrm>
          </p:grpSpPr>
          <p:sp>
            <p:nvSpPr>
              <p:cNvPr id="357" name="직사각형"/>
              <p:cNvSpPr/>
              <p:nvPr/>
            </p:nvSpPr>
            <p:spPr>
              <a:xfrm>
                <a:off x="101252" y="460466"/>
                <a:ext cx="2440107" cy="4422207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58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-1"/>
                <a:ext cx="2642661" cy="54755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Life…"/>
              <p:cNvSpPr txBox="1"/>
              <p:nvPr/>
            </p:nvSpPr>
            <p:spPr>
              <a:xfrm>
                <a:off x="486737" y="2538950"/>
                <a:ext cx="1669136" cy="779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Life</a:t>
                </a:r>
              </a:p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Tracking</a:t>
                </a:r>
              </a:p>
            </p:txBody>
          </p:sp>
        </p:grpSp>
        <p:grpSp>
          <p:nvGrpSpPr>
            <p:cNvPr id="363" name="해당 Geohash에…"/>
            <p:cNvGrpSpPr/>
            <p:nvPr/>
          </p:nvGrpSpPr>
          <p:grpSpPr>
            <a:xfrm>
              <a:off x="66020" y="776078"/>
              <a:ext cx="2510619" cy="1475814"/>
              <a:chOff x="0" y="0"/>
              <a:chExt cx="2510618" cy="1475813"/>
            </a:xfrm>
          </p:grpSpPr>
          <p:sp>
            <p:nvSpPr>
              <p:cNvPr id="361" name="직사각형"/>
              <p:cNvSpPr/>
              <p:nvPr/>
            </p:nvSpPr>
            <p:spPr>
              <a:xfrm>
                <a:off x="-1" y="-1"/>
                <a:ext cx="2510620" cy="147581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E930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362" name="해당 Geohash에…"/>
              <p:cNvSpPr txBox="1"/>
              <p:nvPr/>
            </p:nvSpPr>
            <p:spPr>
              <a:xfrm>
                <a:off x="-1" y="233296"/>
                <a:ext cx="2510620" cy="100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800"/>
                </a:pPr>
                <a:r>
                  <a:t>해당 Geohash에</a:t>
                </a:r>
              </a:p>
              <a:p>
                <a:pPr>
                  <a:defRPr sz="1800"/>
                </a:pPr>
                <a:r>
                  <a:t>포함된 위치정보</a:t>
                </a:r>
              </a:p>
              <a:p>
                <a:pPr>
                  <a:defRPr sz="1800"/>
                </a:pPr>
                <a:r>
                  <a:t>JSON Data</a:t>
                </a:r>
              </a:p>
            </p:txBody>
          </p:sp>
        </p:grpSp>
      </p:grpSp>
      <p:grpSp>
        <p:nvGrpSpPr>
          <p:cNvPr id="369" name="ex) 지하철역, 공원…"/>
          <p:cNvGrpSpPr/>
          <p:nvPr/>
        </p:nvGrpSpPr>
        <p:grpSpPr>
          <a:xfrm>
            <a:off x="1449222" y="4537009"/>
            <a:ext cx="3185239" cy="1599149"/>
            <a:chOff x="0" y="0"/>
            <a:chExt cx="3185237" cy="1599147"/>
          </a:xfrm>
        </p:grpSpPr>
        <p:grpSp>
          <p:nvGrpSpPr>
            <p:cNvPr id="367" name="ex) 지하철역, 공원…"/>
            <p:cNvGrpSpPr/>
            <p:nvPr/>
          </p:nvGrpSpPr>
          <p:grpSpPr>
            <a:xfrm>
              <a:off x="38100" y="38100"/>
              <a:ext cx="3147138" cy="1522948"/>
              <a:chOff x="0" y="0"/>
              <a:chExt cx="3147137" cy="1522947"/>
            </a:xfrm>
          </p:grpSpPr>
          <p:sp>
            <p:nvSpPr>
              <p:cNvPr id="365" name="직사각형"/>
              <p:cNvSpPr/>
              <p:nvPr/>
            </p:nvSpPr>
            <p:spPr>
              <a:xfrm>
                <a:off x="-1" y="-1"/>
                <a:ext cx="2642659" cy="1522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800"/>
                </a:pPr>
              </a:p>
            </p:txBody>
          </p:sp>
          <p:sp>
            <p:nvSpPr>
              <p:cNvPr id="366" name="ex) 지하철역, 공원…"/>
              <p:cNvSpPr txBox="1"/>
              <p:nvPr/>
            </p:nvSpPr>
            <p:spPr>
              <a:xfrm>
                <a:off x="-1" y="286873"/>
                <a:ext cx="3147139" cy="94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indent="50800" algn="l">
                  <a:defRPr sz="1700"/>
                </a:pPr>
                <a:r>
                  <a:t>ex) 지하철역, 공원</a:t>
                </a:r>
              </a:p>
              <a:p>
                <a:pPr indent="50800" algn="l">
                  <a:defRPr sz="1700"/>
                </a:pPr>
                <a:r>
                  <a:t>이름, 유형, 공간을 이루는</a:t>
                </a:r>
              </a:p>
              <a:p>
                <a:pPr indent="50800" algn="l">
                  <a:defRPr sz="1700"/>
                </a:pPr>
                <a:r>
                  <a:t>좌표값 등의 정보 포함</a:t>
                </a:r>
              </a:p>
            </p:txBody>
          </p:sp>
        </p:grpSp>
        <p:pic>
          <p:nvPicPr>
            <p:cNvPr id="368" name="ex) 지하철역, 공원…" descr="ex) 지하철역, 공원…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8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6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71" name="선"/>
          <p:cNvSpPr/>
          <p:nvPr/>
        </p:nvSpPr>
        <p:spPr>
          <a:xfrm>
            <a:off x="2798134" y="6127174"/>
            <a:ext cx="2" cy="260254"/>
          </a:xfrm>
          <a:prstGeom prst="line">
            <a:avLst/>
          </a:prstGeom>
          <a:ln w="25400">
            <a:solidFill>
              <a:srgbClr val="FE93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realm이란?…"/>
          <p:cNvSpPr txBox="1"/>
          <p:nvPr>
            <p:ph type="body" sz="quarter" idx="4294967295"/>
          </p:nvPr>
        </p:nvSpPr>
        <p:spPr>
          <a:xfrm>
            <a:off x="1268084" y="7515042"/>
            <a:ext cx="4158534" cy="2014809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 u="sng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76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79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80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84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81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8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385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5" cy="3332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디바이스에서 측정한…"/>
          <p:cNvGrpSpPr/>
          <p:nvPr/>
        </p:nvGrpSpPr>
        <p:grpSpPr>
          <a:xfrm>
            <a:off x="1593372" y="5078393"/>
            <a:ext cx="2392461" cy="1193439"/>
            <a:chOff x="0" y="0"/>
            <a:chExt cx="2392459" cy="119343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2392460" cy="11934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89" name="디바이스에서 측정한…"/>
            <p:cNvSpPr txBox="1"/>
            <p:nvPr/>
          </p:nvSpPr>
          <p:spPr>
            <a:xfrm>
              <a:off x="0" y="238159"/>
              <a:ext cx="2392460" cy="71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디바이스에서 측정한</a:t>
              </a:r>
            </a:p>
            <a:p>
              <a:pPr>
                <a:defRPr sz="1800"/>
              </a:pPr>
              <a:r>
                <a:t> 사용자의 위치 좌표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9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프로토타입 어플리케이션 구현 : 에너지 사용 최적화 및 혜택 제시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96" name="3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3 단계</a:t>
            </a:r>
          </a:p>
        </p:txBody>
      </p:sp>
      <p:grpSp>
        <p:nvGrpSpPr>
          <p:cNvPr id="399" name="디바이스에서 실행 후 배터리 사용량 체크…"/>
          <p:cNvGrpSpPr/>
          <p:nvPr/>
        </p:nvGrpSpPr>
        <p:grpSpPr>
          <a:xfrm>
            <a:off x="4210401" y="7268998"/>
            <a:ext cx="2522143" cy="2364187"/>
            <a:chOff x="0" y="0"/>
            <a:chExt cx="2522142" cy="2364185"/>
          </a:xfrm>
        </p:grpSpPr>
        <p:sp>
          <p:nvSpPr>
            <p:cNvPr id="397" name="도형"/>
            <p:cNvSpPr/>
            <p:nvPr/>
          </p:nvSpPr>
          <p:spPr>
            <a:xfrm>
              <a:off x="-1" y="0"/>
              <a:ext cx="2522143" cy="23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25" y="0"/>
                  </a:moveTo>
                  <a:cubicBezTo>
                    <a:pt x="3254" y="0"/>
                    <a:pt x="3035" y="233"/>
                    <a:pt x="3035" y="522"/>
                  </a:cubicBezTo>
                  <a:lnTo>
                    <a:pt x="3035" y="11447"/>
                  </a:lnTo>
                  <a:lnTo>
                    <a:pt x="0" y="12495"/>
                  </a:lnTo>
                  <a:lnTo>
                    <a:pt x="3035" y="13543"/>
                  </a:lnTo>
                  <a:lnTo>
                    <a:pt x="3035" y="21078"/>
                  </a:lnTo>
                  <a:cubicBezTo>
                    <a:pt x="3035" y="21367"/>
                    <a:pt x="3254" y="21600"/>
                    <a:pt x="3525" y="21600"/>
                  </a:cubicBezTo>
                  <a:lnTo>
                    <a:pt x="21111" y="21600"/>
                  </a:lnTo>
                  <a:cubicBezTo>
                    <a:pt x="21382" y="21600"/>
                    <a:pt x="21600" y="21367"/>
                    <a:pt x="21600" y="21078"/>
                  </a:cubicBezTo>
                  <a:lnTo>
                    <a:pt x="21600" y="522"/>
                  </a:lnTo>
                  <a:cubicBezTo>
                    <a:pt x="21600" y="233"/>
                    <a:pt x="21382" y="0"/>
                    <a:pt x="21111" y="0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398" name="디바이스에서 실행 후 배터리 사용량 체크…"/>
            <p:cNvSpPr txBox="1"/>
            <p:nvPr/>
          </p:nvSpPr>
          <p:spPr>
            <a:xfrm>
              <a:off x="363140" y="258156"/>
              <a:ext cx="2159002" cy="184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디바이스에서 실행 후 배터리 사용량 체크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최대 1% 이하 사용비율로 유지시키는 것이 목표!</a:t>
              </a:r>
            </a:p>
          </p:txBody>
        </p:sp>
      </p:grpSp>
      <p:grpSp>
        <p:nvGrpSpPr>
          <p:cNvPr id="403" name="그룹"/>
          <p:cNvGrpSpPr/>
          <p:nvPr/>
        </p:nvGrpSpPr>
        <p:grpSpPr>
          <a:xfrm>
            <a:off x="1467373" y="3838517"/>
            <a:ext cx="2656084" cy="5503402"/>
            <a:chOff x="0" y="0"/>
            <a:chExt cx="2656083" cy="5503400"/>
          </a:xfrm>
        </p:grpSpPr>
        <p:pic>
          <p:nvPicPr>
            <p:cNvPr id="400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2" cy="424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56084" cy="550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사각형"/>
            <p:cNvSpPr/>
            <p:nvPr/>
          </p:nvSpPr>
          <p:spPr>
            <a:xfrm>
              <a:off x="21629" y="4463541"/>
              <a:ext cx="2612633" cy="391114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404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40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405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2"/>
            <a:stretch>
              <a:fillRect/>
            </a:stretch>
          </p:blipFill>
          <p:spPr>
            <a:xfrm>
              <a:off x="245070" y="1031347"/>
              <a:ext cx="3757071" cy="331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8" name="직사각형"/>
          <p:cNvSpPr/>
          <p:nvPr/>
        </p:nvSpPr>
        <p:spPr>
          <a:xfrm>
            <a:off x="8403483" y="5652591"/>
            <a:ext cx="2547543" cy="460961"/>
          </a:xfrm>
          <a:prstGeom prst="rect">
            <a:avLst/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411" name="위치 센서…"/>
          <p:cNvGrpSpPr/>
          <p:nvPr/>
        </p:nvGrpSpPr>
        <p:grpSpPr>
          <a:xfrm>
            <a:off x="292395" y="3287819"/>
            <a:ext cx="1981030" cy="1981029"/>
            <a:chOff x="0" y="0"/>
            <a:chExt cx="1981028" cy="1981028"/>
          </a:xfrm>
        </p:grpSpPr>
        <p:sp>
          <p:nvSpPr>
            <p:cNvPr id="409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위치 센서…"/>
            <p:cNvSpPr txBox="1"/>
            <p:nvPr/>
          </p:nvSpPr>
          <p:spPr>
            <a:xfrm>
              <a:off x="290114" y="577674"/>
              <a:ext cx="1400799" cy="825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주기 설정</a:t>
              </a:r>
            </a:p>
          </p:txBody>
        </p:sp>
      </p:grpSp>
      <p:grpSp>
        <p:nvGrpSpPr>
          <p:cNvPr id="414" name="조건 충족시…"/>
          <p:cNvGrpSpPr/>
          <p:nvPr/>
        </p:nvGrpSpPr>
        <p:grpSpPr>
          <a:xfrm>
            <a:off x="3391525" y="3287819"/>
            <a:ext cx="1981029" cy="1981029"/>
            <a:chOff x="0" y="0"/>
            <a:chExt cx="1981028" cy="1981028"/>
          </a:xfrm>
        </p:grpSpPr>
        <p:sp>
          <p:nvSpPr>
            <p:cNvPr id="412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조건 충족시…"/>
            <p:cNvSpPr txBox="1"/>
            <p:nvPr/>
          </p:nvSpPr>
          <p:spPr>
            <a:xfrm>
              <a:off x="290114" y="426144"/>
              <a:ext cx="1400799" cy="1128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조건 충족시</a:t>
              </a:r>
            </a:p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위치 센서 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  <p:bldP build="whole" bldLvl="1" animBg="1" rev="0" advAuto="0" spid="4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17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1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그룹"/>
          <p:cNvGrpSpPr/>
          <p:nvPr/>
        </p:nvGrpSpPr>
        <p:grpSpPr>
          <a:xfrm>
            <a:off x="952718" y="3221930"/>
            <a:ext cx="3001898" cy="6219926"/>
            <a:chOff x="0" y="0"/>
            <a:chExt cx="3001897" cy="6219924"/>
          </a:xfrm>
        </p:grpSpPr>
        <p:pic>
          <p:nvPicPr>
            <p:cNvPr id="41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2" y="-1"/>
              <a:ext cx="3001899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6235" y="749959"/>
              <a:ext cx="2629182" cy="4674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23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24" name="1️⃣ 사용자(디바이스) 위치를 나타내는    위치좌표값 : longitude, latitude…"/>
          <p:cNvSpPr txBox="1"/>
          <p:nvPr/>
        </p:nvSpPr>
        <p:spPr>
          <a:xfrm>
            <a:off x="5106580" y="3562292"/>
            <a:ext cx="6909448" cy="501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사용자(디바이스) 위치를 나타내는 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위치좌표값 : longitude, latitude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 해당 좌표에 해당하는 Geohash구역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 특정 공간에 진입을 알리는 Bool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4. 해당 위치좌표의 오차범위(정확도)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5. 디바이스에 저장된 RealmDB를 보는 </a:t>
            </a:r>
          </a:p>
          <a:p>
            <a:pPr algn="l" defTabSz="914400"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화면으로 넘어가는 버튼</a:t>
            </a:r>
          </a:p>
        </p:txBody>
      </p:sp>
      <p:sp>
        <p:nvSpPr>
          <p:cNvPr id="425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1.</a:t>
            </a:r>
            <a:r>
              <a:rPr sz="3100"/>
              <a:t> </a:t>
            </a:r>
          </a:p>
        </p:txBody>
      </p:sp>
      <p:sp>
        <p:nvSpPr>
          <p:cNvPr id="426" name="2️⃣"/>
          <p:cNvSpPr txBox="1"/>
          <p:nvPr/>
        </p:nvSpPr>
        <p:spPr>
          <a:xfrm>
            <a:off x="1428188" y="5339587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solidFill>
                  <a:srgbClr val="FF26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427" name="3️⃣"/>
          <p:cNvSpPr txBox="1"/>
          <p:nvPr/>
        </p:nvSpPr>
        <p:spPr>
          <a:xfrm>
            <a:off x="1428188" y="573360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3.</a:t>
            </a:r>
            <a:r>
              <a:t> </a:t>
            </a:r>
          </a:p>
        </p:txBody>
      </p:sp>
      <p:sp>
        <p:nvSpPr>
          <p:cNvPr id="428" name="4️⃣"/>
          <p:cNvSpPr txBox="1"/>
          <p:nvPr/>
        </p:nvSpPr>
        <p:spPr>
          <a:xfrm>
            <a:off x="1428188" y="614139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4.</a:t>
            </a:r>
            <a:r>
              <a:t> </a:t>
            </a:r>
          </a:p>
        </p:txBody>
      </p:sp>
      <p:sp>
        <p:nvSpPr>
          <p:cNvPr id="429" name="5️⃣"/>
          <p:cNvSpPr txBox="1"/>
          <p:nvPr/>
        </p:nvSpPr>
        <p:spPr>
          <a:xfrm>
            <a:off x="1428188" y="7338829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5.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32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3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"/>
          <p:cNvGrpSpPr/>
          <p:nvPr/>
        </p:nvGrpSpPr>
        <p:grpSpPr>
          <a:xfrm>
            <a:off x="952718" y="3221931"/>
            <a:ext cx="3001898" cy="6219926"/>
            <a:chOff x="0" y="0"/>
            <a:chExt cx="3001896" cy="6219924"/>
          </a:xfrm>
        </p:grpSpPr>
        <p:pic>
          <p:nvPicPr>
            <p:cNvPr id="434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71" cy="476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7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9" name="그룹"/>
          <p:cNvGrpSpPr/>
          <p:nvPr/>
        </p:nvGrpSpPr>
        <p:grpSpPr>
          <a:xfrm>
            <a:off x="8820322" y="3221931"/>
            <a:ext cx="3001896" cy="6219926"/>
            <a:chOff x="0" y="0"/>
            <a:chExt cx="3001895" cy="6219924"/>
          </a:xfrm>
        </p:grpSpPr>
        <p:pic>
          <p:nvPicPr>
            <p:cNvPr id="437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2" cy="4704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6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41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42" name="방문한 Geohash에…"/>
          <p:cNvSpPr txBox="1"/>
          <p:nvPr/>
        </p:nvSpPr>
        <p:spPr>
          <a:xfrm>
            <a:off x="4886521" y="3405890"/>
            <a:ext cx="3001895" cy="1541315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Geohash에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포함된 모든 위치정보를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이름/방문횟수/유형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3" name="방문한 Geohash를…"/>
          <p:cNvSpPr txBox="1"/>
          <p:nvPr/>
        </p:nvSpPr>
        <p:spPr>
          <a:xfrm>
            <a:off x="4886521" y="7500929"/>
            <a:ext cx="3001895" cy="1229871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Geohash/방문횟수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4" name="디바이스 내 realmDB의…"/>
          <p:cNvSpPr txBox="1"/>
          <p:nvPr/>
        </p:nvSpPr>
        <p:spPr>
          <a:xfrm>
            <a:off x="4886521" y="5517695"/>
            <a:ext cx="3001895" cy="1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디바이스 내 realmDB의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데이터 자료를 시각화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(TableView)</a:t>
            </a:r>
          </a:p>
        </p:txBody>
      </p:sp>
      <p:sp>
        <p:nvSpPr>
          <p:cNvPr id="445" name="선"/>
          <p:cNvSpPr/>
          <p:nvPr/>
        </p:nvSpPr>
        <p:spPr>
          <a:xfrm flipH="1">
            <a:off x="3941141" y="4176547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선"/>
          <p:cNvSpPr/>
          <p:nvPr/>
        </p:nvSpPr>
        <p:spPr>
          <a:xfrm>
            <a:off x="7901757" y="8115864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49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ackground 및 테스트 영상"/>
          <p:cNvSpPr txBox="1"/>
          <p:nvPr/>
        </p:nvSpPr>
        <p:spPr>
          <a:xfrm>
            <a:off x="873614" y="1965112"/>
            <a:ext cx="5272578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452" name="실제 기능에 사용될 Background버전과 테스트 영상들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455" name="그룹"/>
          <p:cNvGrpSpPr/>
          <p:nvPr/>
        </p:nvGrpSpPr>
        <p:grpSpPr>
          <a:xfrm>
            <a:off x="952718" y="3154337"/>
            <a:ext cx="3001897" cy="6219924"/>
            <a:chOff x="0" y="0"/>
            <a:chExt cx="3001895" cy="6219923"/>
          </a:xfrm>
        </p:grpSpPr>
        <p:pic>
          <p:nvPicPr>
            <p:cNvPr id="4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9" cy="4822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6" cy="6219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1️⃣ 해당 위치정보의 이름…"/>
          <p:cNvSpPr txBox="1"/>
          <p:nvPr/>
        </p:nvSpPr>
        <p:spPr>
          <a:xfrm>
            <a:off x="5487618" y="5893722"/>
            <a:ext cx="5741476" cy="295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해당 위치정보의 이름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</a:t>
            </a:r>
            <a:r>
              <a:t> Notification의 유형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</a:t>
            </a:r>
            <a:r>
              <a:t> 근처에서 제공할 수 있는 혜택 제시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61" name="그룹"/>
          <p:cNvGrpSpPr/>
          <p:nvPr/>
        </p:nvGrpSpPr>
        <p:grpSpPr>
          <a:xfrm>
            <a:off x="5453053" y="3701770"/>
            <a:ext cx="5810608" cy="1551529"/>
            <a:chOff x="0" y="0"/>
            <a:chExt cx="5810606" cy="1551528"/>
          </a:xfrm>
        </p:grpSpPr>
        <p:pic>
          <p:nvPicPr>
            <p:cNvPr id="457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-1" y="-1"/>
              <a:ext cx="5810608" cy="155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1️⃣"/>
            <p:cNvSpPr txBox="1"/>
            <p:nvPr/>
          </p:nvSpPr>
          <p:spPr>
            <a:xfrm>
              <a:off x="4172986" y="390176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1.</a:t>
              </a:r>
            </a:p>
          </p:txBody>
        </p:sp>
        <p:sp>
          <p:nvSpPr>
            <p:cNvPr id="459" name="1️⃣"/>
            <p:cNvSpPr txBox="1"/>
            <p:nvPr/>
          </p:nvSpPr>
          <p:spPr>
            <a:xfrm>
              <a:off x="4172986" y="760814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lvl="1"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2.</a:t>
              </a:r>
            </a:p>
          </p:txBody>
        </p:sp>
        <p:sp>
          <p:nvSpPr>
            <p:cNvPr id="460" name="1️⃣"/>
            <p:cNvSpPr txBox="1"/>
            <p:nvPr/>
          </p:nvSpPr>
          <p:spPr>
            <a:xfrm>
              <a:off x="4172986" y="1116901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4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6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걷기"/>
          <p:cNvSpPr/>
          <p:nvPr/>
        </p:nvSpPr>
        <p:spPr>
          <a:xfrm>
            <a:off x="1490800" y="2647851"/>
            <a:ext cx="147693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7" name="도시"/>
          <p:cNvSpPr/>
          <p:nvPr/>
        </p:nvSpPr>
        <p:spPr>
          <a:xfrm>
            <a:off x="9228950" y="2913827"/>
            <a:ext cx="2792176" cy="179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8" name="호텔"/>
          <p:cNvSpPr/>
          <p:nvPr/>
        </p:nvSpPr>
        <p:spPr>
          <a:xfrm>
            <a:off x="5467484" y="2647851"/>
            <a:ext cx="191932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9" name="사용자"/>
          <p:cNvSpPr txBox="1"/>
          <p:nvPr/>
        </p:nvSpPr>
        <p:spPr>
          <a:xfrm>
            <a:off x="114631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470" name="기업"/>
          <p:cNvSpPr txBox="1"/>
          <p:nvPr/>
        </p:nvSpPr>
        <p:spPr>
          <a:xfrm>
            <a:off x="5419466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471" name="사회"/>
          <p:cNvSpPr txBox="1"/>
          <p:nvPr/>
        </p:nvSpPr>
        <p:spPr>
          <a:xfrm>
            <a:off x="954210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사회</a:t>
            </a:r>
          </a:p>
        </p:txBody>
      </p:sp>
      <p:sp>
        <p:nvSpPr>
          <p:cNvPr id="472" name="지방자치단체와 국가적인…"/>
          <p:cNvSpPr txBox="1"/>
          <p:nvPr/>
        </p:nvSpPr>
        <p:spPr>
          <a:xfrm>
            <a:off x="8909116" y="6310415"/>
            <a:ext cx="3565449" cy="272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지방자치단체와 국가적인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차원</a:t>
            </a:r>
            <a:r>
              <a:rPr>
                <a:solidFill>
                  <a:srgbClr val="000000"/>
                </a:solidFill>
              </a:rPr>
              <a:t>에서 걷기활동에 대한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다양한 이벤트 제공하는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서비스 기능 제시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예) 서울시청에서 주관하는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서울시 걷기왕 선발!</a:t>
            </a:r>
          </a:p>
        </p:txBody>
      </p:sp>
      <p:sp>
        <p:nvSpPr>
          <p:cNvPr id="473" name="사용자들의 데이터를…"/>
          <p:cNvSpPr txBox="1"/>
          <p:nvPr/>
        </p:nvSpPr>
        <p:spPr>
          <a:xfrm>
            <a:off x="4786477" y="6310415"/>
            <a:ext cx="3431845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사용자들의 데이터를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추적하고 수집하므로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혜택 제시뿐만 아니라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다양한 서비스 제공 수단</a:t>
            </a:r>
            <a:r>
              <a:rPr>
                <a:solidFill>
                  <a:srgbClr val="000000"/>
                </a:solidFill>
              </a:rPr>
              <a:t>으로 활용가능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각 연령별 사용자의 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핫플레이스 -&gt; 마케팅</a:t>
            </a:r>
          </a:p>
        </p:txBody>
      </p:sp>
      <p:sp>
        <p:nvSpPr>
          <p:cNvPr id="474" name="원하는 혜택을 제시받아…"/>
          <p:cNvSpPr txBox="1"/>
          <p:nvPr/>
        </p:nvSpPr>
        <p:spPr>
          <a:xfrm>
            <a:off x="513326" y="6314225"/>
            <a:ext cx="3431844" cy="161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원하는 혜택을 제시받아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사용자가 선택하는 것보다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걷기활동에 대한 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감사합니다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>
            <a:off x="10071418" y="7910841"/>
            <a:ext cx="2610854" cy="1599149"/>
            <a:chOff x="0" y="0"/>
            <a:chExt cx="2610853" cy="1599147"/>
          </a:xfrm>
        </p:grpSpPr>
        <p:sp>
          <p:nvSpPr>
            <p:cNvPr id="124" name="직사각형"/>
            <p:cNvSpPr/>
            <p:nvPr/>
          </p:nvSpPr>
          <p:spPr>
            <a:xfrm flipH="1">
              <a:off x="0" y="0"/>
              <a:ext cx="2610854" cy="15991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610854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6" y="2924855"/>
            <a:ext cx="11114907" cy="46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8" indent="-476248" algn="l">
              <a:buSzPct val="100000"/>
              <a:buAutoNum type="arabicPeriod" startAt="1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소개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2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수행과정 및 방법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3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결과물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4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7" y="298068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3" cy="290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8"/>
            <a:ext cx="2443435" cy="2443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6"/>
            <a:ext cx="1270002" cy="504099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4"/>
            <a:ext cx="513889" cy="1265835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6" y="485789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2" y="2762995"/>
            <a:ext cx="2814033" cy="5830675"/>
            <a:chOff x="0" y="0"/>
            <a:chExt cx="2814031" cy="5830673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20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7"/>
              <a:ext cx="2052538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814032" cy="583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3"/>
      <p:bldP build="whole" bldLvl="1" animBg="1" rev="0" advAuto="0" spid="137" grpId="2"/>
      <p:bldP build="whole" bldLvl="1" animBg="1" rev="0" advAuto="0" spid="133" grpId="1"/>
      <p:bldP build="whole" bldLvl="1" animBg="1" rev="0" advAuto="0" spid="143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2" y="5043608"/>
            <a:ext cx="1717161" cy="27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7BA0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50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2" name="와~ 걸으면…"/>
          <p:cNvGrpSpPr/>
          <p:nvPr/>
        </p:nvGrpSpPr>
        <p:grpSpPr>
          <a:xfrm>
            <a:off x="2913005" y="3442061"/>
            <a:ext cx="2698265" cy="1526422"/>
            <a:chOff x="0" y="0"/>
            <a:chExt cx="2698263" cy="1526420"/>
          </a:xfrm>
        </p:grpSpPr>
        <p:sp>
          <p:nvSpPr>
            <p:cNvPr id="150" name="인용 풍선"/>
            <p:cNvSpPr/>
            <p:nvPr/>
          </p:nvSpPr>
          <p:spPr>
            <a:xfrm>
              <a:off x="0" y="0"/>
              <a:ext cx="2698264" cy="1526421"/>
            </a:xfrm>
            <a:prstGeom prst="wedgeEllipseCallout">
              <a:avLst>
                <a:gd name="adj1" fmla="val -49373"/>
                <a:gd name="adj2" fmla="val 67748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와~ 걸으면…"/>
            <p:cNvSpPr txBox="1"/>
            <p:nvPr/>
          </p:nvSpPr>
          <p:spPr>
            <a:xfrm>
              <a:off x="395151" y="422084"/>
              <a:ext cx="1907962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와~ 걸으면 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혜택을 준다고?</a:t>
              </a:r>
            </a:p>
          </p:txBody>
        </p:sp>
      </p:grpSp>
      <p:sp>
        <p:nvSpPr>
          <p:cNvPr id="153" name="선물"/>
          <p:cNvSpPr/>
          <p:nvPr/>
        </p:nvSpPr>
        <p:spPr>
          <a:xfrm>
            <a:off x="6535721" y="5842448"/>
            <a:ext cx="1600751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4" name="선물"/>
          <p:cNvSpPr/>
          <p:nvPr/>
        </p:nvSpPr>
        <p:spPr>
          <a:xfrm>
            <a:off x="5714182" y="3912496"/>
            <a:ext cx="1600751" cy="188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9" name="그룹"/>
          <p:cNvGrpSpPr/>
          <p:nvPr/>
        </p:nvGrpSpPr>
        <p:grpSpPr>
          <a:xfrm>
            <a:off x="7365758" y="3258439"/>
            <a:ext cx="3877199" cy="4471666"/>
            <a:chOff x="0" y="0"/>
            <a:chExt cx="3877197" cy="4471665"/>
          </a:xfrm>
        </p:grpSpPr>
        <p:sp>
          <p:nvSpPr>
            <p:cNvPr id="155" name="남자"/>
            <p:cNvSpPr/>
            <p:nvPr/>
          </p:nvSpPr>
          <p:spPr>
            <a:xfrm>
              <a:off x="2718785" y="1481122"/>
              <a:ext cx="1158413" cy="299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BA0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158" name="그런데 나한테…"/>
            <p:cNvGrpSpPr/>
            <p:nvPr/>
          </p:nvGrpSpPr>
          <p:grpSpPr>
            <a:xfrm>
              <a:off x="-1" y="-1"/>
              <a:ext cx="3160555" cy="1787941"/>
              <a:chOff x="0" y="0"/>
              <a:chExt cx="3160553" cy="1787939"/>
            </a:xfrm>
          </p:grpSpPr>
          <p:sp>
            <p:nvSpPr>
              <p:cNvPr id="156" name="인용 풍선"/>
              <p:cNvSpPr/>
              <p:nvPr/>
            </p:nvSpPr>
            <p:spPr>
              <a:xfrm>
                <a:off x="0" y="0"/>
                <a:ext cx="3160554" cy="1787940"/>
              </a:xfrm>
              <a:prstGeom prst="wedgeEllipseCallout">
                <a:avLst>
                  <a:gd name="adj1" fmla="val 41449"/>
                  <a:gd name="adj2" fmla="val 56434"/>
                </a:avLst>
              </a:prstGeom>
              <a:solidFill>
                <a:srgbClr val="FFFFFF"/>
              </a:solidFill>
              <a:ln w="38100" cap="flat">
                <a:solidFill>
                  <a:srgbClr val="4F81BD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157" name="그런데 나한테…"/>
              <p:cNvSpPr txBox="1"/>
              <p:nvPr/>
            </p:nvSpPr>
            <p:spPr>
              <a:xfrm>
                <a:off x="289976" y="314998"/>
                <a:ext cx="2580761" cy="1273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그런데 나한테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너무 불필요한 혜택이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많잖아...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고르기 힘들어...</a:t>
                </a:r>
              </a:p>
            </p:txBody>
          </p:sp>
        </p:grpSp>
      </p:grpSp>
      <p:sp>
        <p:nvSpPr>
          <p:cNvPr id="160" name="추진 배경"/>
          <p:cNvSpPr txBox="1"/>
          <p:nvPr/>
        </p:nvSpPr>
        <p:spPr>
          <a:xfrm>
            <a:off x="1484222" y="2498188"/>
            <a:ext cx="26982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grpSp>
        <p:nvGrpSpPr>
          <p:cNvPr id="166" name="그룹"/>
          <p:cNvGrpSpPr/>
          <p:nvPr/>
        </p:nvGrpSpPr>
        <p:grpSpPr>
          <a:xfrm>
            <a:off x="7698578" y="2731161"/>
            <a:ext cx="4291279" cy="4291278"/>
            <a:chOff x="0" y="0"/>
            <a:chExt cx="4291277" cy="4291277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291278" cy="4291278"/>
            </a:xfrm>
            <a:prstGeom prst="ellipse">
              <a:avLst/>
            </a:prstGeom>
            <a:solidFill>
              <a:srgbClr val="1E394C"/>
            </a:solidFill>
            <a:ln w="139700" cap="flat">
              <a:solidFill>
                <a:srgbClr val="FC9F1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</a:p>
          </p:txBody>
        </p:sp>
        <p:sp>
          <p:nvSpPr>
            <p:cNvPr id="165" name="Life…"/>
            <p:cNvSpPr txBox="1"/>
            <p:nvPr/>
          </p:nvSpPr>
          <p:spPr>
            <a:xfrm>
              <a:off x="365697" y="1256639"/>
              <a:ext cx="3559884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Life </a:t>
              </a:r>
            </a:p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Tracking</a:t>
              </a:r>
            </a:p>
          </p:txBody>
        </p:sp>
      </p:grpSp>
      <p:grpSp>
        <p:nvGrpSpPr>
          <p:cNvPr id="169" name="그룹"/>
          <p:cNvGrpSpPr/>
          <p:nvPr/>
        </p:nvGrpSpPr>
        <p:grpSpPr>
          <a:xfrm>
            <a:off x="5676032" y="4819472"/>
            <a:ext cx="1270003" cy="1265836"/>
            <a:chOff x="0" y="0"/>
            <a:chExt cx="1270001" cy="1265835"/>
          </a:xfrm>
        </p:grpSpPr>
        <p:sp>
          <p:nvSpPr>
            <p:cNvPr id="167" name="직사각형"/>
            <p:cNvSpPr/>
            <p:nvPr/>
          </p:nvSpPr>
          <p:spPr>
            <a:xfrm>
              <a:off x="-1" y="380867"/>
              <a:ext cx="1270003" cy="504099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8" name="직사각형"/>
            <p:cNvSpPr/>
            <p:nvPr/>
          </p:nvSpPr>
          <p:spPr>
            <a:xfrm>
              <a:off x="378056" y="-1"/>
              <a:ext cx="513889" cy="1265836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7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fe Tracking?…"/>
          <p:cNvSpPr txBox="1"/>
          <p:nvPr/>
        </p:nvSpPr>
        <p:spPr>
          <a:xfrm>
            <a:off x="7283794" y="7250431"/>
            <a:ext cx="5120848" cy="17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Life Tracking?</a:t>
            </a:r>
          </a:p>
          <a:p>
            <a:pPr algn="l"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6" name="그룹"/>
          <p:cNvGrpSpPr/>
          <p:nvPr/>
        </p:nvGrpSpPr>
        <p:grpSpPr>
          <a:xfrm>
            <a:off x="1772405" y="2537054"/>
            <a:ext cx="2814032" cy="5830672"/>
            <a:chOff x="0" y="0"/>
            <a:chExt cx="2814031" cy="5830671"/>
          </a:xfrm>
        </p:grpSpPr>
        <p:sp>
          <p:nvSpPr>
            <p:cNvPr id="172" name="직사각형"/>
            <p:cNvSpPr/>
            <p:nvPr/>
          </p:nvSpPr>
          <p:spPr>
            <a:xfrm>
              <a:off x="107983" y="473104"/>
              <a:ext cx="2598220" cy="470875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73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걸음이 혜택이 되는 플랫폼"/>
            <p:cNvSpPr txBox="1"/>
            <p:nvPr/>
          </p:nvSpPr>
          <p:spPr>
            <a:xfrm>
              <a:off x="379934" y="3458747"/>
              <a:ext cx="2052538" cy="347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7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2" cy="5830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직사각형"/>
          <p:cNvSpPr/>
          <p:nvPr/>
        </p:nvSpPr>
        <p:spPr>
          <a:xfrm>
            <a:off x="7253399" y="8038437"/>
            <a:ext cx="1550957" cy="496021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80" name="위치"/>
          <p:cNvGrpSpPr/>
          <p:nvPr/>
        </p:nvGrpSpPr>
        <p:grpSpPr>
          <a:xfrm>
            <a:off x="7266413" y="7743659"/>
            <a:ext cx="1550957" cy="782506"/>
            <a:chOff x="0" y="0"/>
            <a:chExt cx="1550956" cy="782504"/>
          </a:xfrm>
        </p:grpSpPr>
        <p:sp>
          <p:nvSpPr>
            <p:cNvPr id="178" name="직사각형"/>
            <p:cNvSpPr/>
            <p:nvPr/>
          </p:nvSpPr>
          <p:spPr>
            <a:xfrm>
              <a:off x="-1" y="0"/>
              <a:ext cx="1550958" cy="782505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FE9301"/>
                </a:gs>
              </a:gsLst>
              <a:lin ang="5400000" scaled="0"/>
            </a:gradFill>
            <a:ln w="63500" cap="flat">
              <a:solidFill>
                <a:srgbClr val="EE230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위치"/>
            <p:cNvSpPr txBox="1"/>
            <p:nvPr/>
          </p:nvSpPr>
          <p:spPr>
            <a:xfrm>
              <a:off x="-1" y="137252"/>
              <a:ext cx="155095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위치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66" grpId="1"/>
      <p:bldP build="whole" bldLvl="1" animBg="1" rev="0" advAuto="0" spid="17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8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화장품 가게"/>
          <p:cNvGrpSpPr/>
          <p:nvPr/>
        </p:nvGrpSpPr>
        <p:grpSpPr>
          <a:xfrm>
            <a:off x="9085104" y="6167430"/>
            <a:ext cx="1765273" cy="1673143"/>
            <a:chOff x="0" y="0"/>
            <a:chExt cx="1765272" cy="1673142"/>
          </a:xfrm>
        </p:grpSpPr>
        <p:sp>
          <p:nvSpPr>
            <p:cNvPr id="185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-67418"/>
                <a:gd name="adj2" fmla="val -2996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6" name="화장품 가게"/>
            <p:cNvSpPr txBox="1"/>
            <p:nvPr/>
          </p:nvSpPr>
          <p:spPr>
            <a:xfrm>
              <a:off x="258517" y="320313"/>
              <a:ext cx="1248238" cy="103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화장품 가게</a:t>
              </a:r>
            </a:p>
          </p:txBody>
        </p:sp>
      </p:grpSp>
      <p:grpSp>
        <p:nvGrpSpPr>
          <p:cNvPr id="190" name="홍대"/>
          <p:cNvGrpSpPr/>
          <p:nvPr/>
        </p:nvGrpSpPr>
        <p:grpSpPr>
          <a:xfrm>
            <a:off x="2302463" y="6167430"/>
            <a:ext cx="1765274" cy="1673143"/>
            <a:chOff x="0" y="0"/>
            <a:chExt cx="1765272" cy="1673142"/>
          </a:xfrm>
        </p:grpSpPr>
        <p:sp>
          <p:nvSpPr>
            <p:cNvPr id="188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71796"/>
                <a:gd name="adj2" fmla="val -232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9" name="홍대"/>
            <p:cNvSpPr txBox="1"/>
            <p:nvPr/>
          </p:nvSpPr>
          <p:spPr>
            <a:xfrm>
              <a:off x="258517" y="562252"/>
              <a:ext cx="1248238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홍대</a:t>
              </a:r>
            </a:p>
          </p:txBody>
        </p:sp>
      </p:grpSp>
      <p:grpSp>
        <p:nvGrpSpPr>
          <p:cNvPr id="193" name="공원"/>
          <p:cNvGrpSpPr/>
          <p:nvPr/>
        </p:nvGrpSpPr>
        <p:grpSpPr>
          <a:xfrm>
            <a:off x="2290751" y="3040147"/>
            <a:ext cx="1765274" cy="1673144"/>
            <a:chOff x="0" y="0"/>
            <a:chExt cx="1765273" cy="1673142"/>
          </a:xfrm>
        </p:grpSpPr>
        <p:sp>
          <p:nvSpPr>
            <p:cNvPr id="191" name="인용 풍선"/>
            <p:cNvSpPr/>
            <p:nvPr/>
          </p:nvSpPr>
          <p:spPr>
            <a:xfrm>
              <a:off x="0" y="0"/>
              <a:ext cx="1765274" cy="1673143"/>
            </a:xfrm>
            <a:prstGeom prst="wedgeEllipseCallout">
              <a:avLst>
                <a:gd name="adj1" fmla="val 73107"/>
                <a:gd name="adj2" fmla="val 295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2" name="공원"/>
            <p:cNvSpPr txBox="1"/>
            <p:nvPr/>
          </p:nvSpPr>
          <p:spPr>
            <a:xfrm>
              <a:off x="258518" y="562252"/>
              <a:ext cx="1248237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공원</a:t>
              </a:r>
            </a:p>
          </p:txBody>
        </p:sp>
      </p:grpSp>
      <p:grpSp>
        <p:nvGrpSpPr>
          <p:cNvPr id="196" name="사용자는 홍대 근처 공원에서 제공하는 화장품과 관련된 혜택을 주면 좋아하겠군!"/>
          <p:cNvGrpSpPr/>
          <p:nvPr/>
        </p:nvGrpSpPr>
        <p:grpSpPr>
          <a:xfrm>
            <a:off x="8545997" y="3045407"/>
            <a:ext cx="3243661" cy="1662512"/>
            <a:chOff x="0" y="0"/>
            <a:chExt cx="3243660" cy="1662511"/>
          </a:xfrm>
        </p:grpSpPr>
        <p:sp>
          <p:nvSpPr>
            <p:cNvPr id="194" name="도형"/>
            <p:cNvSpPr/>
            <p:nvPr/>
          </p:nvSpPr>
          <p:spPr>
            <a:xfrm>
              <a:off x="0" y="-1"/>
              <a:ext cx="3243661" cy="166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0"/>
                  </a:moveTo>
                  <a:cubicBezTo>
                    <a:pt x="4580" y="0"/>
                    <a:pt x="4192" y="759"/>
                    <a:pt x="4192" y="1696"/>
                  </a:cubicBezTo>
                  <a:lnTo>
                    <a:pt x="4192" y="10235"/>
                  </a:lnTo>
                  <a:lnTo>
                    <a:pt x="0" y="13633"/>
                  </a:lnTo>
                  <a:lnTo>
                    <a:pt x="4192" y="17031"/>
                  </a:lnTo>
                  <a:lnTo>
                    <a:pt x="4192" y="19904"/>
                  </a:lnTo>
                  <a:cubicBezTo>
                    <a:pt x="4192" y="20841"/>
                    <a:pt x="4580" y="21600"/>
                    <a:pt x="5061" y="21600"/>
                  </a:cubicBezTo>
                  <a:lnTo>
                    <a:pt x="20731" y="21600"/>
                  </a:lnTo>
                  <a:cubicBezTo>
                    <a:pt x="21211" y="21600"/>
                    <a:pt x="21600" y="20841"/>
                    <a:pt x="21600" y="19904"/>
                  </a:cubicBezTo>
                  <a:lnTo>
                    <a:pt x="21600" y="1696"/>
                  </a:lnTo>
                  <a:cubicBezTo>
                    <a:pt x="21600" y="759"/>
                    <a:pt x="21211" y="0"/>
                    <a:pt x="20731" y="0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F81BD"/>
              </a:solidFill>
              <a:custDash>
                <a:ds d="100000" sp="200000"/>
              </a:custDash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5" name="사용자는 홍대 근처 공원에서 제공하는 화장품과 관련된 혜택을 주면 좋아하겠군!"/>
            <p:cNvSpPr txBox="1"/>
            <p:nvPr/>
          </p:nvSpPr>
          <p:spPr>
            <a:xfrm>
              <a:off x="639266" y="342426"/>
              <a:ext cx="2604394" cy="977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사용자는 홍대 근처 공원에서 제공하는 화장품과 관련된 혜택을 주면 좋아하겠군!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5095478" y="2537142"/>
            <a:ext cx="2813899" cy="5830397"/>
            <a:chOff x="0" y="0"/>
            <a:chExt cx="2813898" cy="5830395"/>
          </a:xfrm>
        </p:grpSpPr>
        <p:sp>
          <p:nvSpPr>
            <p:cNvPr id="197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9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0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RealmDB에 저장"/>
          <p:cNvGrpSpPr/>
          <p:nvPr/>
        </p:nvGrpSpPr>
        <p:grpSpPr>
          <a:xfrm>
            <a:off x="7070538" y="6016517"/>
            <a:ext cx="3047887" cy="1270003"/>
            <a:chOff x="0" y="0"/>
            <a:chExt cx="3047885" cy="1270001"/>
          </a:xfrm>
        </p:grpSpPr>
        <p:sp>
          <p:nvSpPr>
            <p:cNvPr id="205" name="직사각형"/>
            <p:cNvSpPr/>
            <p:nvPr/>
          </p:nvSpPr>
          <p:spPr>
            <a:xfrm>
              <a:off x="-1" y="-1"/>
              <a:ext cx="3047887" cy="127000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ealmDB에 저장"/>
            <p:cNvSpPr txBox="1"/>
            <p:nvPr/>
          </p:nvSpPr>
          <p:spPr>
            <a:xfrm>
              <a:off x="-1" y="405206"/>
              <a:ext cx="3047887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RealmDB에 저장</a:t>
              </a:r>
            </a:p>
          </p:txBody>
        </p:sp>
      </p:grpSp>
      <p:sp>
        <p:nvSpPr>
          <p:cNvPr id="208" name="0 단계"/>
          <p:cNvSpPr txBox="1"/>
          <p:nvPr/>
        </p:nvSpPr>
        <p:spPr>
          <a:xfrm>
            <a:off x="873614" y="1965112"/>
            <a:ext cx="22811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0 단계</a:t>
            </a:r>
          </a:p>
        </p:txBody>
      </p:sp>
      <p:sp>
        <p:nvSpPr>
          <p:cNvPr id="209" name="기능 플로우"/>
          <p:cNvSpPr txBox="1"/>
          <p:nvPr/>
        </p:nvSpPr>
        <p:spPr>
          <a:xfrm>
            <a:off x="1340750" y="2626773"/>
            <a:ext cx="284440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 플로우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4" y="2081219"/>
            <a:ext cx="7311309" cy="15149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그룹"/>
          <p:cNvGrpSpPr/>
          <p:nvPr/>
        </p:nvGrpSpPr>
        <p:grpSpPr>
          <a:xfrm>
            <a:off x="997077" y="4055472"/>
            <a:ext cx="2360097" cy="1986270"/>
            <a:chOff x="-276863" y="0"/>
            <a:chExt cx="2360096" cy="1986268"/>
          </a:xfrm>
        </p:grpSpPr>
        <p:sp>
          <p:nvSpPr>
            <p:cNvPr id="211" name="걷기"/>
            <p:cNvSpPr/>
            <p:nvPr/>
          </p:nvSpPr>
          <p:spPr>
            <a:xfrm>
              <a:off x="432933" y="-1"/>
              <a:ext cx="940503" cy="147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걷기활동 발생"/>
            <p:cNvSpPr txBox="1"/>
            <p:nvPr/>
          </p:nvSpPr>
          <p:spPr>
            <a:xfrm>
              <a:off x="-276864" y="1474510"/>
              <a:ext cx="2360097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2923473" y="4160209"/>
            <a:ext cx="5220828" cy="1270003"/>
            <a:chOff x="0" y="0"/>
            <a:chExt cx="5220826" cy="1270001"/>
          </a:xfrm>
        </p:grpSpPr>
        <p:grpSp>
          <p:nvGrpSpPr>
            <p:cNvPr id="216" name="Get…"/>
            <p:cNvGrpSpPr/>
            <p:nvPr/>
          </p:nvGrpSpPr>
          <p:grpSpPr>
            <a:xfrm>
              <a:off x="2939663" y="-1"/>
              <a:ext cx="2281164" cy="1270003"/>
              <a:chOff x="0" y="0"/>
              <a:chExt cx="2281163" cy="1270001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2281165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Get…"/>
              <p:cNvSpPr txBox="1"/>
              <p:nvPr/>
            </p:nvSpPr>
            <p:spPr>
              <a:xfrm>
                <a:off x="-1" y="233756"/>
                <a:ext cx="2281165" cy="802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사용자 위치 좌표</a:t>
                </a:r>
              </a:p>
            </p:txBody>
          </p:sp>
        </p:grpSp>
        <p:sp>
          <p:nvSpPr>
            <p:cNvPr id="217" name="선"/>
            <p:cNvSpPr/>
            <p:nvPr/>
          </p:nvSpPr>
          <p:spPr>
            <a:xfrm>
              <a:off x="-1" y="768953"/>
              <a:ext cx="2869866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8184019" y="4160209"/>
            <a:ext cx="3076189" cy="1270003"/>
            <a:chOff x="0" y="0"/>
            <a:chExt cx="3076187" cy="1270001"/>
          </a:xfrm>
        </p:grpSpPr>
        <p:grpSp>
          <p:nvGrpSpPr>
            <p:cNvPr id="221" name="Get…"/>
            <p:cNvGrpSpPr/>
            <p:nvPr/>
          </p:nvGrpSpPr>
          <p:grpSpPr>
            <a:xfrm>
              <a:off x="795023" y="-1"/>
              <a:ext cx="2281165" cy="1270003"/>
              <a:chOff x="0" y="0"/>
              <a:chExt cx="2281164" cy="1270001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-1"/>
                <a:ext cx="2281166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Get…"/>
              <p:cNvSpPr txBox="1"/>
              <p:nvPr/>
            </p:nvSpPr>
            <p:spPr>
              <a:xfrm>
                <a:off x="-1" y="245352"/>
                <a:ext cx="2281166" cy="7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</a:t>
                </a:r>
              </a:p>
            </p:txBody>
          </p:sp>
        </p:grpSp>
        <p:sp>
          <p:nvSpPr>
            <p:cNvPr id="222" name="선"/>
            <p:cNvSpPr/>
            <p:nvPr/>
          </p:nvSpPr>
          <p:spPr>
            <a:xfrm>
              <a:off x="-1" y="768953"/>
              <a:ext cx="755304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754919" y="6596223"/>
            <a:ext cx="2844403" cy="2295374"/>
            <a:chOff x="0" y="0"/>
            <a:chExt cx="2844401" cy="2295372"/>
          </a:xfrm>
        </p:grpSpPr>
        <p:sp>
          <p:nvSpPr>
            <p:cNvPr id="224" name="컴퓨터"/>
            <p:cNvSpPr/>
            <p:nvPr/>
          </p:nvSpPr>
          <p:spPr>
            <a:xfrm>
              <a:off x="-1" y="0"/>
              <a:ext cx="2844403" cy="229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7" name="Geohash에…"/>
            <p:cNvGrpSpPr/>
            <p:nvPr/>
          </p:nvGrpSpPr>
          <p:grpSpPr>
            <a:xfrm>
              <a:off x="281612" y="271302"/>
              <a:ext cx="2281165" cy="1270003"/>
              <a:chOff x="0" y="0"/>
              <a:chExt cx="2281164" cy="1270002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2281166" cy="127000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Geohash에…"/>
              <p:cNvSpPr txBox="1"/>
              <p:nvPr/>
            </p:nvSpPr>
            <p:spPr>
              <a:xfrm>
                <a:off x="-1" y="249301"/>
                <a:ext cx="2281166" cy="771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000">
                    <a:solidFill>
                      <a:srgbClr val="FFFFFF"/>
                    </a:solidFill>
                  </a:defRPr>
                </a:pPr>
                <a:r>
                  <a:t>Geohash에</a:t>
                </a:r>
              </a:p>
              <a:p>
                <a:pPr>
                  <a:defRPr sz="2000">
                    <a:solidFill>
                      <a:srgbClr val="FFFFFF"/>
                    </a:solidFill>
                  </a:defRPr>
                </a:pPr>
                <a:r>
                  <a:t>해당하는 위치정보</a:t>
                </a:r>
              </a:p>
            </p:txBody>
          </p:sp>
        </p:grpSp>
      </p:grpSp>
      <p:grpSp>
        <p:nvGrpSpPr>
          <p:cNvPr id="231" name="그룹"/>
          <p:cNvGrpSpPr/>
          <p:nvPr/>
        </p:nvGrpSpPr>
        <p:grpSpPr>
          <a:xfrm>
            <a:off x="2230158" y="5442298"/>
            <a:ext cx="6763138" cy="1218113"/>
            <a:chOff x="0" y="0"/>
            <a:chExt cx="6763136" cy="1218112"/>
          </a:xfrm>
        </p:grpSpPr>
        <p:sp>
          <p:nvSpPr>
            <p:cNvPr id="229" name="선"/>
            <p:cNvSpPr/>
            <p:nvPr/>
          </p:nvSpPr>
          <p:spPr>
            <a:xfrm flipH="1">
              <a:off x="-1" y="18807"/>
              <a:ext cx="6763138" cy="1199306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Request"/>
            <p:cNvSpPr txBox="1"/>
            <p:nvPr/>
          </p:nvSpPr>
          <p:spPr>
            <a:xfrm>
              <a:off x="1640466" y="-1"/>
              <a:ext cx="1347623" cy="4864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34" name="그룹"/>
          <p:cNvGrpSpPr/>
          <p:nvPr/>
        </p:nvGrpSpPr>
        <p:grpSpPr>
          <a:xfrm>
            <a:off x="3624700" y="6408287"/>
            <a:ext cx="3423623" cy="939325"/>
            <a:chOff x="0" y="0"/>
            <a:chExt cx="3423622" cy="939323"/>
          </a:xfrm>
        </p:grpSpPr>
        <p:sp>
          <p:nvSpPr>
            <p:cNvPr id="232" name="선"/>
            <p:cNvSpPr/>
            <p:nvPr/>
          </p:nvSpPr>
          <p:spPr>
            <a:xfrm flipV="1">
              <a:off x="-1" y="420725"/>
              <a:ext cx="3423623" cy="518599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5863137" y="7293247"/>
            <a:ext cx="2281165" cy="1849581"/>
            <a:chOff x="0" y="0"/>
            <a:chExt cx="2281164" cy="1849579"/>
          </a:xfrm>
        </p:grpSpPr>
        <p:grpSp>
          <p:nvGrpSpPr>
            <p:cNvPr id="237" name="In_Out()…"/>
            <p:cNvGrpSpPr/>
            <p:nvPr/>
          </p:nvGrpSpPr>
          <p:grpSpPr>
            <a:xfrm>
              <a:off x="-1" y="579577"/>
              <a:ext cx="2281166" cy="1270003"/>
              <a:chOff x="0" y="0"/>
              <a:chExt cx="2281164" cy="1270001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2281166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In_Out()…"/>
              <p:cNvSpPr txBox="1"/>
              <p:nvPr/>
            </p:nvSpPr>
            <p:spPr>
              <a:xfrm>
                <a:off x="-1" y="233757"/>
                <a:ext cx="2281166" cy="802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In_Out()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진입/진출 판단</a:t>
                </a:r>
              </a:p>
            </p:txBody>
          </p:sp>
        </p:grpSp>
        <p:sp>
          <p:nvSpPr>
            <p:cNvPr id="238" name="선"/>
            <p:cNvSpPr/>
            <p:nvPr/>
          </p:nvSpPr>
          <p:spPr>
            <a:xfrm flipH="1">
              <a:off x="1622181" y="0"/>
              <a:ext cx="2" cy="592075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8092837" y="8507825"/>
            <a:ext cx="937668" cy="673022"/>
            <a:chOff x="0" y="0"/>
            <a:chExt cx="937666" cy="673020"/>
          </a:xfrm>
        </p:grpSpPr>
        <p:sp>
          <p:nvSpPr>
            <p:cNvPr id="240" name="선"/>
            <p:cNvSpPr/>
            <p:nvPr/>
          </p:nvSpPr>
          <p:spPr>
            <a:xfrm>
              <a:off x="35543" y="-1"/>
              <a:ext cx="866582" cy="1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In일시"/>
            <p:cNvSpPr txBox="1"/>
            <p:nvPr/>
          </p:nvSpPr>
          <p:spPr>
            <a:xfrm>
              <a:off x="-1" y="161262"/>
              <a:ext cx="937668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8979044" y="7209511"/>
            <a:ext cx="3685961" cy="1933317"/>
            <a:chOff x="0" y="-83736"/>
            <a:chExt cx="3685960" cy="1933315"/>
          </a:xfrm>
        </p:grpSpPr>
        <p:grpSp>
          <p:nvGrpSpPr>
            <p:cNvPr id="245" name="Notification"/>
            <p:cNvGrpSpPr/>
            <p:nvPr/>
          </p:nvGrpSpPr>
          <p:grpSpPr>
            <a:xfrm>
              <a:off x="-1" y="579577"/>
              <a:ext cx="2281164" cy="1270003"/>
              <a:chOff x="0" y="0"/>
              <a:chExt cx="2281162" cy="127000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-1" y="0"/>
                <a:ext cx="2281164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Notification"/>
              <p:cNvSpPr txBox="1"/>
              <p:nvPr/>
            </p:nvSpPr>
            <p:spPr>
              <a:xfrm>
                <a:off x="-1" y="416803"/>
                <a:ext cx="2281164" cy="436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Notification</a:t>
                </a:r>
              </a:p>
            </p:txBody>
          </p:sp>
        </p:grpSp>
        <p:grpSp>
          <p:nvGrpSpPr>
            <p:cNvPr id="248" name="그룹"/>
            <p:cNvGrpSpPr/>
            <p:nvPr/>
          </p:nvGrpSpPr>
          <p:grpSpPr>
            <a:xfrm>
              <a:off x="865405" y="-83737"/>
              <a:ext cx="2820556" cy="759550"/>
              <a:chOff x="-1" y="0"/>
              <a:chExt cx="2820555" cy="759548"/>
            </a:xfrm>
          </p:grpSpPr>
          <p:sp>
            <p:nvSpPr>
              <p:cNvPr id="246" name="선"/>
              <p:cNvSpPr/>
              <p:nvPr/>
            </p:nvSpPr>
            <p:spPr>
              <a:xfrm flipV="1">
                <a:off x="-2" y="0"/>
                <a:ext cx="4" cy="759550"/>
              </a:xfrm>
              <a:prstGeom prst="line">
                <a:avLst/>
              </a:prstGeom>
              <a:noFill/>
              <a:ln w="38100" cap="flat">
                <a:solidFill>
                  <a:srgbClr val="F7BA0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방문 횟수 증가"/>
              <p:cNvSpPr txBox="1"/>
              <p:nvPr/>
            </p:nvSpPr>
            <p:spPr>
              <a:xfrm>
                <a:off x="280268" y="51515"/>
                <a:ext cx="2540286" cy="65651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7BA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2"/>
      <p:bldP build="whole" bldLvl="1" animBg="1" rev="0" advAuto="0" spid="223" grpId="3"/>
      <p:bldP build="whole" bldLvl="1" animBg="1" rev="0" advAuto="0" spid="213" grpId="1"/>
      <p:bldP build="whole" bldLvl="1" animBg="1" rev="0" advAuto="0" spid="239" grpId="8"/>
      <p:bldP build="whole" bldLvl="1" animBg="1" rev="0" advAuto="0" spid="242" grpId="9"/>
      <p:bldP build="whole" bldLvl="1" animBg="1" rev="0" advAuto="0" spid="207" grpId="7"/>
      <p:bldP build="whole" bldLvl="1" animBg="1" rev="0" advAuto="0" spid="249" grpId="10"/>
      <p:bldP build="whole" bldLvl="1" animBg="1" rev="0" advAuto="0" spid="228" grpId="5"/>
      <p:bldP build="whole" bldLvl="1" animBg="1" rev="0" advAuto="0" spid="231" grpId="4"/>
      <p:bldP build="whole" bldLvl="1" animBg="1" rev="0" advAuto="0" spid="234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52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2" y="3580817"/>
            <a:ext cx="6556780" cy="3156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5" name="표"/>
          <p:cNvGraphicFramePr/>
          <p:nvPr/>
        </p:nvGraphicFramePr>
        <p:xfrm>
          <a:off x="465925" y="3604660"/>
          <a:ext cx="6801790" cy="3108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위치정보 관리를 위한 구역화"/>
          <p:cNvSpPr txBox="1"/>
          <p:nvPr/>
        </p:nvSpPr>
        <p:spPr>
          <a:xfrm>
            <a:off x="1340750" y="2626772"/>
            <a:ext cx="366746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위치정보 관리를 위한 구역화</a:t>
            </a:r>
          </a:p>
        </p:txBody>
      </p:sp>
      <p:pic>
        <p:nvPicPr>
          <p:cNvPr id="257" name="직사각형" descr="직사각형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6"/>
            <a:ext cx="743571" cy="59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선" descr="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60" cy="352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스크린샷 2018-05-25 오전 7.32.30.png"/>
          <p:cNvGrpSpPr/>
          <p:nvPr/>
        </p:nvGrpSpPr>
        <p:grpSpPr>
          <a:xfrm>
            <a:off x="7853873" y="3140474"/>
            <a:ext cx="4542622" cy="3222759"/>
            <a:chOff x="0" y="0"/>
            <a:chExt cx="4542621" cy="3222757"/>
          </a:xfrm>
        </p:grpSpPr>
        <p:pic>
          <p:nvPicPr>
            <p:cNvPr id="259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799" y="50800"/>
              <a:ext cx="4441023" cy="3121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4542623" cy="3222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5" name="그룹"/>
          <p:cNvGrpSpPr/>
          <p:nvPr/>
        </p:nvGrpSpPr>
        <p:grpSpPr>
          <a:xfrm>
            <a:off x="8276929" y="3661746"/>
            <a:ext cx="3846424" cy="2609145"/>
            <a:chOff x="0" y="0"/>
            <a:chExt cx="3846422" cy="2609143"/>
          </a:xfrm>
        </p:grpSpPr>
        <p:sp>
          <p:nvSpPr>
            <p:cNvPr id="262" name="도형"/>
            <p:cNvSpPr/>
            <p:nvPr/>
          </p:nvSpPr>
          <p:spPr>
            <a:xfrm>
              <a:off x="201405" y="1788154"/>
              <a:ext cx="3600216" cy="820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25400" cap="flat">
              <a:solidFill>
                <a:srgbClr val="72FDEA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원"/>
            <p:cNvSpPr/>
            <p:nvPr/>
          </p:nvSpPr>
          <p:spPr>
            <a:xfrm>
              <a:off x="0" y="287699"/>
              <a:ext cx="612368" cy="612371"/>
            </a:xfrm>
            <a:prstGeom prst="ellipse">
              <a:avLst/>
            </a:pr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도형"/>
            <p:cNvSpPr/>
            <p:nvPr/>
          </p:nvSpPr>
          <p:spPr>
            <a:xfrm>
              <a:off x="2351190" y="0"/>
              <a:ext cx="1495233" cy="90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6" name="구역의 최소단위 : Geohash"/>
          <p:cNvSpPr txBox="1"/>
          <p:nvPr/>
        </p:nvSpPr>
        <p:spPr>
          <a:xfrm>
            <a:off x="8160022" y="6577896"/>
            <a:ext cx="393032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구역의 최소단위 : Geohash</a:t>
            </a:r>
          </a:p>
        </p:txBody>
      </p:sp>
      <p:sp>
        <p:nvSpPr>
          <p:cNvPr id="267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  <p:grpSp>
        <p:nvGrpSpPr>
          <p:cNvPr id="270" name="get_Geohash()"/>
          <p:cNvGrpSpPr/>
          <p:nvPr/>
        </p:nvGrpSpPr>
        <p:grpSpPr>
          <a:xfrm>
            <a:off x="4863910" y="7459102"/>
            <a:ext cx="3276980" cy="1415512"/>
            <a:chOff x="0" y="0"/>
            <a:chExt cx="3276979" cy="1415510"/>
          </a:xfrm>
        </p:grpSpPr>
        <p:sp>
          <p:nvSpPr>
            <p:cNvPr id="268" name="직사각형"/>
            <p:cNvSpPr/>
            <p:nvPr/>
          </p:nvSpPr>
          <p:spPr>
            <a:xfrm>
              <a:off x="-1" y="0"/>
              <a:ext cx="3276981" cy="1415511"/>
            </a:xfrm>
            <a:prstGeom prst="rect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69" name="get_Geohash()"/>
            <p:cNvSpPr txBox="1"/>
            <p:nvPr/>
          </p:nvSpPr>
          <p:spPr>
            <a:xfrm>
              <a:off x="-1" y="522336"/>
              <a:ext cx="327698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  <p:pic>
        <p:nvPicPr>
          <p:cNvPr id="271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2" cy="53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6" y="7866340"/>
            <a:ext cx="1092202" cy="698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(사용자 위치 좌표)"/>
          <p:cNvGrpSpPr/>
          <p:nvPr/>
        </p:nvGrpSpPr>
        <p:grpSpPr>
          <a:xfrm>
            <a:off x="1720532" y="7672665"/>
            <a:ext cx="2613006" cy="1085851"/>
            <a:chOff x="-226397" y="0"/>
            <a:chExt cx="2613005" cy="1085850"/>
          </a:xfrm>
        </p:grpSpPr>
        <p:sp>
          <p:nvSpPr>
            <p:cNvPr id="273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(사용자 위치 좌표)"/>
            <p:cNvSpPr txBox="1"/>
            <p:nvPr/>
          </p:nvSpPr>
          <p:spPr>
            <a:xfrm>
              <a:off x="-226398" y="313131"/>
              <a:ext cx="2613006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(사용자 위치 좌표)</a:t>
              </a:r>
            </a:p>
          </p:txBody>
        </p:sp>
      </p:grpSp>
      <p:grpSp>
        <p:nvGrpSpPr>
          <p:cNvPr id="278" name="Geohash"/>
          <p:cNvGrpSpPr/>
          <p:nvPr/>
        </p:nvGrpSpPr>
        <p:grpSpPr>
          <a:xfrm>
            <a:off x="9045078" y="7623933"/>
            <a:ext cx="2160211" cy="1085852"/>
            <a:chOff x="0" y="0"/>
            <a:chExt cx="2160210" cy="1085850"/>
          </a:xfrm>
        </p:grpSpPr>
        <p:sp>
          <p:nvSpPr>
            <p:cNvPr id="276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Geohash"/>
            <p:cNvSpPr txBox="1"/>
            <p:nvPr/>
          </p:nvSpPr>
          <p:spPr>
            <a:xfrm>
              <a:off x="-1" y="324727"/>
              <a:ext cx="2160212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Geohash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  <p:bldP build="whole" bldLvl="1" animBg="1" rev="0" advAuto="0" spid="275" grpId="2"/>
      <p:bldP build="whole" bldLvl="1" animBg="1" rev="0" advAuto="0" spid="27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page2image7240.png"/>
          <p:cNvGrpSpPr/>
          <p:nvPr/>
        </p:nvGrpSpPr>
        <p:grpSpPr>
          <a:xfrm>
            <a:off x="1259815" y="3221931"/>
            <a:ext cx="4588338" cy="3582884"/>
            <a:chOff x="0" y="0"/>
            <a:chExt cx="4588337" cy="3582882"/>
          </a:xfrm>
        </p:grpSpPr>
        <p:pic>
          <p:nvPicPr>
            <p:cNvPr id="283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8" y="88898"/>
              <a:ext cx="4334338" cy="3252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ge2image7240.png" descr="page2image72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8" cy="358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GeoFence 기술"/>
          <p:cNvSpPr txBox="1"/>
          <p:nvPr/>
        </p:nvSpPr>
        <p:spPr>
          <a:xfrm>
            <a:off x="1247932" y="2600383"/>
            <a:ext cx="264266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87" name="Geofence 기술이란?…"/>
          <p:cNvSpPr txBox="1"/>
          <p:nvPr>
            <p:ph type="body" sz="quarter" idx="4294967295"/>
          </p:nvPr>
        </p:nvSpPr>
        <p:spPr>
          <a:xfrm>
            <a:off x="855233" y="7087447"/>
            <a:ext cx="5397503" cy="2014810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00" u="sng">
                <a:solidFill>
                  <a:srgbClr val="0076BA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00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경계로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구획된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영역에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진입과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진출을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감지하는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측위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1" y="3319331"/>
            <a:ext cx="4740408" cy="33880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_Out() Method"/>
          <p:cNvSpPr txBox="1"/>
          <p:nvPr/>
        </p:nvSpPr>
        <p:spPr>
          <a:xfrm>
            <a:off x="7752167" y="4749902"/>
            <a:ext cx="327698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grpSp>
        <p:nvGrpSpPr>
          <p:cNvPr id="292" name="(사용자 위치 좌표, 위치정보 폴리곤)"/>
          <p:cNvGrpSpPr/>
          <p:nvPr/>
        </p:nvGrpSpPr>
        <p:grpSpPr>
          <a:xfrm>
            <a:off x="7122422" y="3348320"/>
            <a:ext cx="3099408" cy="518633"/>
            <a:chOff x="-184009" y="0"/>
            <a:chExt cx="3099406" cy="518632"/>
          </a:xfrm>
        </p:grpSpPr>
        <p:sp>
          <p:nvSpPr>
            <p:cNvPr id="290" name="직사각형"/>
            <p:cNvSpPr/>
            <p:nvPr/>
          </p:nvSpPr>
          <p:spPr>
            <a:xfrm>
              <a:off x="0" y="-1"/>
              <a:ext cx="2731387" cy="51863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1" name="(사용자 위치 좌표, 위치정보 폴리곤)"/>
            <p:cNvSpPr txBox="1"/>
            <p:nvPr/>
          </p:nvSpPr>
          <p:spPr>
            <a:xfrm>
              <a:off x="-184010" y="106216"/>
              <a:ext cx="3099407" cy="30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(사용자 위치 좌표, 위치정보 폴리곤)</a:t>
              </a:r>
            </a:p>
          </p:txBody>
        </p:sp>
      </p:grpSp>
      <p:grpSp>
        <p:nvGrpSpPr>
          <p:cNvPr id="295" name="True or False"/>
          <p:cNvGrpSpPr/>
          <p:nvPr/>
        </p:nvGrpSpPr>
        <p:grpSpPr>
          <a:xfrm>
            <a:off x="9550688" y="6247665"/>
            <a:ext cx="1271492" cy="428715"/>
            <a:chOff x="0" y="0"/>
            <a:chExt cx="1271490" cy="428713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271491" cy="4287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4" name="True or False"/>
            <p:cNvSpPr txBox="1"/>
            <p:nvPr/>
          </p:nvSpPr>
          <p:spPr>
            <a:xfrm>
              <a:off x="0" y="67038"/>
              <a:ext cx="1271491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True or False</a:t>
              </a:r>
            </a:p>
          </p:txBody>
        </p:sp>
      </p:grpSp>
      <p:sp>
        <p:nvSpPr>
          <p:cNvPr id="296" name="화살표"/>
          <p:cNvSpPr/>
          <p:nvPr/>
        </p:nvSpPr>
        <p:spPr>
          <a:xfrm>
            <a:off x="5958804" y="4375649"/>
            <a:ext cx="1017875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7" name="GeoFence 기술에 근거한…"/>
          <p:cNvSpPr txBox="1"/>
          <p:nvPr/>
        </p:nvSpPr>
        <p:spPr>
          <a:xfrm>
            <a:off x="7163368" y="7624950"/>
            <a:ext cx="45883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E930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GeoFence </a:t>
            </a:r>
            <a:r>
              <a:rPr>
                <a:solidFill>
                  <a:srgbClr val="000000"/>
                </a:solidFill>
              </a:rPr>
              <a:t>기술에 근거한</a:t>
            </a:r>
          </a:p>
          <a:p>
            <a:pPr>
              <a:defRPr b="1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98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2"/>
      <p:bldP build="whole" bldLvl="1" animBg="1" rev="0" advAuto="0" spid="2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